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9" r:id="rId2"/>
    <p:sldId id="258" r:id="rId3"/>
  </p:sldIdLst>
  <p:sldSz cx="10058400" cy="7772400"/>
  <p:notesSz cx="7102475" cy="93884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599"/>
    <a:srgbClr val="FFCC99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98" d="100"/>
          <a:sy n="98" d="100"/>
        </p:scale>
        <p:origin x="117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4380" y="1272012"/>
            <a:ext cx="8549640" cy="2705946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57300" y="4082310"/>
            <a:ext cx="7543800" cy="1876530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F84ED-73F9-4EB9-A48E-25CDFB8A4522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D40BB-2B8B-465D-A494-6EE8E24D64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2746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F84ED-73F9-4EB9-A48E-25CDFB8A4522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D40BB-2B8B-465D-A494-6EE8E24D64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1053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6278" y="1937705"/>
            <a:ext cx="8675370" cy="3233102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6278" y="5201393"/>
            <a:ext cx="8675370" cy="1700212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>
                    <a:tint val="82000"/>
                  </a:schemeClr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82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82000"/>
                  </a:schemeClr>
                </a:solidFill>
              </a:defRPr>
            </a:lvl3pPr>
            <a:lvl4pPr marL="116586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4pPr>
            <a:lvl5pPr marL="155448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5pPr>
            <a:lvl6pPr marL="194310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6pPr>
            <a:lvl7pPr marL="233172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7pPr>
            <a:lvl8pPr marL="272034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8pPr>
            <a:lvl9pPr marL="310896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F84ED-73F9-4EB9-A48E-25CDFB8A4522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D40BB-2B8B-465D-A494-6EE8E24D64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90580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1516" y="2069042"/>
            <a:ext cx="4274820" cy="49315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2066" y="2069042"/>
            <a:ext cx="4274820" cy="49315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F84ED-73F9-4EB9-A48E-25CDFB8A4522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D40BB-2B8B-465D-A494-6EE8E24D64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9537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6" y="413810"/>
            <a:ext cx="8675370" cy="1502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2827" y="1905318"/>
            <a:ext cx="4255174" cy="933767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2827" y="2839085"/>
            <a:ext cx="4255174" cy="41758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2065" y="1905318"/>
            <a:ext cx="4276130" cy="933767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2065" y="2839085"/>
            <a:ext cx="4276130" cy="41758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F84ED-73F9-4EB9-A48E-25CDFB8A4522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D40BB-2B8B-465D-A494-6EE8E24D64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4115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F84ED-73F9-4EB9-A48E-25CDFB8A4522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D40BB-2B8B-465D-A494-6EE8E24D64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2735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F84ED-73F9-4EB9-A48E-25CDFB8A4522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D40BB-2B8B-465D-A494-6EE8E24D64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1733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6" y="518160"/>
            <a:ext cx="3244095" cy="18135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76129" y="1119084"/>
            <a:ext cx="5092066" cy="5523441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2826" y="2331720"/>
            <a:ext cx="3244095" cy="4319800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F84ED-73F9-4EB9-A48E-25CDFB8A4522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D40BB-2B8B-465D-A494-6EE8E24D64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7316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6" y="518160"/>
            <a:ext cx="3244095" cy="18135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76129" y="1119084"/>
            <a:ext cx="5092066" cy="5523441"/>
          </a:xfr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5860" indent="0">
              <a:buNone/>
              <a:defRPr sz="1700"/>
            </a:lvl4pPr>
            <a:lvl5pPr marL="1554480" indent="0">
              <a:buNone/>
              <a:defRPr sz="1700"/>
            </a:lvl5pPr>
            <a:lvl6pPr marL="1943100" indent="0">
              <a:buNone/>
              <a:defRPr sz="1700"/>
            </a:lvl6pPr>
            <a:lvl7pPr marL="2331720" indent="0">
              <a:buNone/>
              <a:defRPr sz="1700"/>
            </a:lvl7pPr>
            <a:lvl8pPr marL="2720340" indent="0">
              <a:buNone/>
              <a:defRPr sz="1700"/>
            </a:lvl8pPr>
            <a:lvl9pPr marL="3108960" indent="0">
              <a:buNone/>
              <a:defRPr sz="17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2826" y="2331720"/>
            <a:ext cx="3244095" cy="4319800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F84ED-73F9-4EB9-A48E-25CDFB8A4522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D40BB-2B8B-465D-A494-6EE8E24D64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7842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F84ED-73F9-4EB9-A48E-25CDFB8A4522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D40BB-2B8B-465D-A494-6EE8E24D64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770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98043" y="413809"/>
            <a:ext cx="2168843" cy="65867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91516" y="413809"/>
            <a:ext cx="6380797" cy="65867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F84ED-73F9-4EB9-A48E-25CDFB8A4522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D40BB-2B8B-465D-A494-6EE8E24D64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5089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1516" y="413810"/>
            <a:ext cx="8675370" cy="15023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1516" y="2069042"/>
            <a:ext cx="8675370" cy="49315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1516" y="7203865"/>
            <a:ext cx="2263140" cy="4138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4EF84ED-73F9-4EB9-A48E-25CDFB8A4522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31846" y="7203865"/>
            <a:ext cx="3394710" cy="4138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03746" y="7203865"/>
            <a:ext cx="2263140" cy="4138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4CD40BB-2B8B-465D-A494-6EE8E24D64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180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7E27266A-CFD6-879F-2906-058C893532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0"/>
            <a:ext cx="10058399" cy="428910"/>
          </a:xfrm>
          <a:solidFill>
            <a:srgbClr val="FFE599"/>
          </a:solidFill>
          <a:ln>
            <a:solidFill>
              <a:srgbClr val="002060"/>
            </a:solidFill>
          </a:ln>
        </p:spPr>
        <p:txBody>
          <a:bodyPr>
            <a:noAutofit/>
          </a:bodyPr>
          <a:lstStyle/>
          <a:p>
            <a:r>
              <a:rPr lang="en-US" sz="2400" b="1" dirty="0"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GENERIC</a:t>
            </a:r>
            <a:r>
              <a:rPr lang="en-US" sz="2400" b="1" dirty="0">
                <a:solidFill>
                  <a:srgbClr val="00206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PICKLEBALL LESSON PLAN</a:t>
            </a:r>
            <a:endParaRPr lang="en-US" sz="2400" dirty="0">
              <a:solidFill>
                <a:srgbClr val="002060"/>
              </a:solidFill>
              <a:cs typeface="Arial" panose="020B0604020202020204" pitchFamily="34" charset="0"/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60022CA4-907A-2CE0-3527-24C6E305B0C6}"/>
              </a:ext>
            </a:extLst>
          </p:cNvPr>
          <p:cNvGraphicFramePr>
            <a:graphicFrameLocks noGrp="1"/>
          </p:cNvGraphicFramePr>
          <p:nvPr/>
        </p:nvGraphicFramePr>
        <p:xfrm>
          <a:off x="471791" y="1306425"/>
          <a:ext cx="9114816" cy="60350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15568">
                  <a:extLst>
                    <a:ext uri="{9D8B030D-6E8A-4147-A177-3AD203B41FA5}">
                      <a16:colId xmlns:a16="http://schemas.microsoft.com/office/drawing/2014/main" val="4226441958"/>
                    </a:ext>
                  </a:extLst>
                </a:gridCol>
                <a:gridCol w="6742241">
                  <a:extLst>
                    <a:ext uri="{9D8B030D-6E8A-4147-A177-3AD203B41FA5}">
                      <a16:colId xmlns:a16="http://schemas.microsoft.com/office/drawing/2014/main" val="4220278918"/>
                    </a:ext>
                  </a:extLst>
                </a:gridCol>
                <a:gridCol w="1357007">
                  <a:extLst>
                    <a:ext uri="{9D8B030D-6E8A-4147-A177-3AD203B41FA5}">
                      <a16:colId xmlns:a16="http://schemas.microsoft.com/office/drawing/2014/main" val="1103715901"/>
                    </a:ext>
                  </a:extLst>
                </a:gridCol>
              </a:tblGrid>
              <a:tr h="32004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1.</a:t>
                      </a:r>
                      <a:endParaRPr lang="en-US" sz="18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020" marR="670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DYNAMIC WARM UP</a:t>
                      </a:r>
                      <a:endParaRPr lang="en-US" sz="1800" dirty="0">
                        <a:solidFill>
                          <a:srgbClr val="FF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020" marR="670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0" dirty="0">
                          <a:solidFill>
                            <a:srgbClr val="FF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(5 minutes)</a:t>
                      </a:r>
                      <a:endParaRPr lang="en-US" b="0" dirty="0">
                        <a:solidFill>
                          <a:srgbClr val="FF0000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67020" marR="670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5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0567092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Drill 1:</a:t>
                      </a:r>
                      <a:endParaRPr lang="en-US" sz="14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020" marR="670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 </a:t>
                      </a:r>
                      <a:endParaRPr lang="en-US" sz="11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020" marR="670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20" marR="670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68961861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Drill 2:</a:t>
                      </a:r>
                      <a:endParaRPr lang="en-US" sz="14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020" marR="670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 </a:t>
                      </a:r>
                      <a:endParaRPr lang="en-US" sz="11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020" marR="670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20" marR="670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886193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Drill 3:</a:t>
                      </a:r>
                      <a:endParaRPr lang="en-US" sz="14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020" marR="670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 </a:t>
                      </a:r>
                      <a:endParaRPr lang="en-US" sz="11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020" marR="670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20" marR="670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3557220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2.</a:t>
                      </a:r>
                      <a:endParaRPr lang="en-US" sz="18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020" marR="670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NON-VOLLEY ZONE DRILLS </a:t>
                      </a:r>
                      <a:r>
                        <a:rPr lang="en-US" sz="1800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(dinks, volleys)</a:t>
                      </a:r>
                      <a:endParaRPr lang="en-US" sz="18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020" marR="670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rgbClr val="FF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(15 minutes)</a:t>
                      </a:r>
                      <a:endParaRPr lang="en-US" sz="1600" b="0" dirty="0">
                        <a:solidFill>
                          <a:srgbClr val="FF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020" marR="670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5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9637768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Drill 1:</a:t>
                      </a:r>
                      <a:endParaRPr lang="en-US" sz="14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020" marR="670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 </a:t>
                      </a:r>
                      <a:endParaRPr lang="en-US" sz="11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020" marR="670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20" marR="670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84396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Drill 2:</a:t>
                      </a:r>
                      <a:endParaRPr lang="en-US" sz="14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020" marR="670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 </a:t>
                      </a:r>
                      <a:endParaRPr lang="en-US" sz="11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020" marR="670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20" marR="670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8389956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Drill 3:</a:t>
                      </a:r>
                      <a:endParaRPr lang="en-US" sz="14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020" marR="670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 </a:t>
                      </a:r>
                      <a:endParaRPr lang="en-US" sz="11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020" marR="670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20" marR="670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8103451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3.</a:t>
                      </a:r>
                      <a:endParaRPr lang="en-US" sz="18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020" marR="670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TRANSITION DRILLS </a:t>
                      </a:r>
                      <a:r>
                        <a:rPr lang="en-US" sz="1800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(resets, volleys, overheads)</a:t>
                      </a:r>
                      <a:endParaRPr lang="en-US" sz="18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020" marR="670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rgbClr val="FF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(15 minutes)</a:t>
                      </a:r>
                      <a:endParaRPr lang="en-US" b="0" dirty="0">
                        <a:solidFill>
                          <a:srgbClr val="FF0000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67020" marR="670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5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316566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Drill 1:</a:t>
                      </a:r>
                      <a:endParaRPr lang="en-US" sz="14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020" marR="670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 </a:t>
                      </a:r>
                      <a:endParaRPr lang="en-US" sz="11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020" marR="670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20" marR="670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33643408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Drill 2:</a:t>
                      </a:r>
                      <a:endParaRPr lang="en-US" sz="14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020" marR="670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 </a:t>
                      </a:r>
                      <a:endParaRPr lang="en-US" sz="11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020" marR="670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20" marR="670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5180375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Drill 3:</a:t>
                      </a:r>
                      <a:endParaRPr lang="en-US" sz="14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020" marR="670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206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 </a:t>
                      </a:r>
                      <a:endParaRPr lang="en-US" sz="110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020" marR="670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20" marR="670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365214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4.</a:t>
                      </a:r>
                      <a:endParaRPr lang="en-US" sz="18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020" marR="670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BASELINE DRILLS </a:t>
                      </a:r>
                      <a:r>
                        <a:rPr lang="en-US" sz="1800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(Serves, Returns, third shots)</a:t>
                      </a:r>
                      <a:endParaRPr lang="en-US" sz="18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020" marR="670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rgbClr val="FF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(15 minutes)</a:t>
                      </a:r>
                      <a:endParaRPr lang="en-US" b="0" dirty="0">
                        <a:solidFill>
                          <a:srgbClr val="FF0000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67020" marR="670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5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3759394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Drill 1:</a:t>
                      </a:r>
                      <a:endParaRPr lang="en-US" sz="14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020" marR="670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 </a:t>
                      </a:r>
                      <a:endParaRPr lang="en-US" sz="11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020" marR="670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20" marR="670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1575675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Drill 2:</a:t>
                      </a:r>
                      <a:endParaRPr lang="en-US" sz="14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020" marR="670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206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 </a:t>
                      </a:r>
                      <a:endParaRPr lang="en-US" sz="110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020" marR="670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20" marR="670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8423360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Drill 3:</a:t>
                      </a:r>
                      <a:endParaRPr lang="en-US" sz="14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020" marR="670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 </a:t>
                      </a:r>
                      <a:endParaRPr lang="en-US" sz="11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020" marR="670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20" marR="670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1331135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5. </a:t>
                      </a:r>
                      <a:endParaRPr lang="en-US" sz="18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020" marR="670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POINT PLAY </a:t>
                      </a:r>
                      <a:r>
                        <a:rPr lang="en-US" sz="1800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(competition)</a:t>
                      </a:r>
                      <a:endParaRPr lang="en-US" sz="18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020" marR="670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rgbClr val="FF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(20 minutes)</a:t>
                      </a:r>
                      <a:endParaRPr lang="en-US" b="0" dirty="0">
                        <a:solidFill>
                          <a:srgbClr val="FF0000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67020" marR="670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5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8683492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Drill 1:</a:t>
                      </a:r>
                      <a:endParaRPr lang="en-US" sz="14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020" marR="670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 </a:t>
                      </a:r>
                      <a:endParaRPr lang="en-US" sz="11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020" marR="670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20" marR="670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3117979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Drill 2:</a:t>
                      </a:r>
                      <a:endParaRPr lang="en-US" sz="14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020" marR="670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 </a:t>
                      </a:r>
                      <a:endParaRPr lang="en-US" sz="11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020" marR="670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20" marR="670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7149275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6. </a:t>
                      </a:r>
                      <a:endParaRPr lang="en-US" sz="18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020" marR="670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CLASS DISMISSAL </a:t>
                      </a:r>
                      <a:r>
                        <a:rPr lang="en-US" sz="1800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(Homework &amp; Cool down)</a:t>
                      </a:r>
                      <a:endParaRPr lang="en-US" sz="18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020" marR="670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rgbClr val="FF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(2 minutes)</a:t>
                      </a:r>
                      <a:endParaRPr lang="en-US" b="0" dirty="0">
                        <a:solidFill>
                          <a:srgbClr val="FF0000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67020" marR="670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5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6506228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Assign</a:t>
                      </a:r>
                      <a:endParaRPr lang="en-US" sz="14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020" marR="670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 </a:t>
                      </a:r>
                      <a:endParaRPr lang="en-US" sz="11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020" marR="670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20" marR="670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3323315"/>
                  </a:ext>
                </a:extLst>
              </a:tr>
            </a:tbl>
          </a:graphicData>
        </a:graphic>
      </p:graphicFrame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BC885415-6346-18E7-657C-E17A79074168}"/>
              </a:ext>
            </a:extLst>
          </p:cNvPr>
          <p:cNvGraphicFramePr>
            <a:graphicFrameLocks noGrp="1"/>
          </p:cNvGraphicFramePr>
          <p:nvPr/>
        </p:nvGraphicFramePr>
        <p:xfrm>
          <a:off x="372827" y="596155"/>
          <a:ext cx="9312746" cy="50931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382050">
                  <a:extLst>
                    <a:ext uri="{9D8B030D-6E8A-4147-A177-3AD203B41FA5}">
                      <a16:colId xmlns:a16="http://schemas.microsoft.com/office/drawing/2014/main" val="656787440"/>
                    </a:ext>
                  </a:extLst>
                </a:gridCol>
                <a:gridCol w="3083668">
                  <a:extLst>
                    <a:ext uri="{9D8B030D-6E8A-4147-A177-3AD203B41FA5}">
                      <a16:colId xmlns:a16="http://schemas.microsoft.com/office/drawing/2014/main" val="991101905"/>
                    </a:ext>
                  </a:extLst>
                </a:gridCol>
                <a:gridCol w="2847028">
                  <a:extLst>
                    <a:ext uri="{9D8B030D-6E8A-4147-A177-3AD203B41FA5}">
                      <a16:colId xmlns:a16="http://schemas.microsoft.com/office/drawing/2014/main" val="404731932"/>
                    </a:ext>
                  </a:extLst>
                </a:gridCol>
              </a:tblGrid>
              <a:tr h="509317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Class:</a:t>
                      </a:r>
                    </a:p>
                  </a:txBody>
                  <a:tcPr marL="67020" marR="670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Date:</a:t>
                      </a:r>
                    </a:p>
                  </a:txBody>
                  <a:tcPr marL="67020" marR="670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>
                          <a:solidFill>
                            <a:srgbClr val="002060"/>
                          </a:solidFill>
                          <a:latin typeface="+mn-lt"/>
                          <a:cs typeface="Arial" panose="020B0604020202020204" pitchFamily="34" charset="0"/>
                        </a:rPr>
                        <a:t>Coach:</a:t>
                      </a:r>
                    </a:p>
                  </a:txBody>
                  <a:tcPr marL="67020" marR="670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98986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372894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7E27266A-CFD6-879F-2906-058C893532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0"/>
            <a:ext cx="10058399" cy="428910"/>
          </a:xfrm>
          <a:solidFill>
            <a:srgbClr val="FFE599"/>
          </a:solidFill>
          <a:ln>
            <a:solidFill>
              <a:srgbClr val="002060"/>
            </a:solidFill>
          </a:ln>
        </p:spPr>
        <p:txBody>
          <a:bodyPr>
            <a:noAutofit/>
          </a:bodyPr>
          <a:lstStyle/>
          <a:p>
            <a:r>
              <a:rPr lang="en-US" sz="2400" b="1" dirty="0"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SPECIFIC</a:t>
            </a:r>
            <a:r>
              <a:rPr lang="en-US" sz="2400" b="1" dirty="0">
                <a:solidFill>
                  <a:srgbClr val="00206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PICKLEBALL LESSON PLAN</a:t>
            </a:r>
            <a:endParaRPr lang="en-US" sz="2400" dirty="0">
              <a:solidFill>
                <a:srgbClr val="002060"/>
              </a:solidFill>
              <a:cs typeface="Arial" panose="020B0604020202020204" pitchFamily="34" charset="0"/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60022CA4-907A-2CE0-3527-24C6E305B0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8785184"/>
              </p:ext>
            </p:extLst>
          </p:nvPr>
        </p:nvGraphicFramePr>
        <p:xfrm>
          <a:off x="471791" y="1306425"/>
          <a:ext cx="9114816" cy="57150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15568">
                  <a:extLst>
                    <a:ext uri="{9D8B030D-6E8A-4147-A177-3AD203B41FA5}">
                      <a16:colId xmlns:a16="http://schemas.microsoft.com/office/drawing/2014/main" val="4226441958"/>
                    </a:ext>
                  </a:extLst>
                </a:gridCol>
                <a:gridCol w="2617713">
                  <a:extLst>
                    <a:ext uri="{9D8B030D-6E8A-4147-A177-3AD203B41FA5}">
                      <a16:colId xmlns:a16="http://schemas.microsoft.com/office/drawing/2014/main" val="4220278918"/>
                    </a:ext>
                  </a:extLst>
                </a:gridCol>
                <a:gridCol w="4124528">
                  <a:extLst>
                    <a:ext uri="{9D8B030D-6E8A-4147-A177-3AD203B41FA5}">
                      <a16:colId xmlns:a16="http://schemas.microsoft.com/office/drawing/2014/main" val="2664182706"/>
                    </a:ext>
                  </a:extLst>
                </a:gridCol>
                <a:gridCol w="1357007">
                  <a:extLst>
                    <a:ext uri="{9D8B030D-6E8A-4147-A177-3AD203B41FA5}">
                      <a16:colId xmlns:a16="http://schemas.microsoft.com/office/drawing/2014/main" val="1103715901"/>
                    </a:ext>
                  </a:extLst>
                </a:gridCol>
              </a:tblGrid>
              <a:tr h="32004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1.</a:t>
                      </a:r>
                      <a:endParaRPr lang="en-US" sz="18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020" marR="670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599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DYNAMIC WARM UP</a:t>
                      </a:r>
                      <a:endParaRPr lang="en-US" sz="1800" dirty="0">
                        <a:solidFill>
                          <a:srgbClr val="FF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020" marR="670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5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0" dirty="0">
                          <a:solidFill>
                            <a:srgbClr val="FF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(5 minutes)</a:t>
                      </a:r>
                      <a:endParaRPr lang="en-US" b="0" dirty="0">
                        <a:solidFill>
                          <a:srgbClr val="FF0000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67020" marR="670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5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0567092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Drill 1:</a:t>
                      </a:r>
                      <a:endParaRPr lang="en-US" sz="14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020" marR="670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 </a:t>
                      </a:r>
                      <a:endParaRPr lang="en-US" sz="11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020" marR="670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20" marR="670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68961861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Drill 2:</a:t>
                      </a:r>
                      <a:endParaRPr lang="en-US" sz="14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020" marR="670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 </a:t>
                      </a:r>
                      <a:endParaRPr lang="en-US" sz="11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020" marR="670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20" marR="670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886193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Drill 3:</a:t>
                      </a:r>
                      <a:endParaRPr lang="en-US" sz="14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020" marR="670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 </a:t>
                      </a:r>
                      <a:endParaRPr lang="en-US" sz="11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020" marR="670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20" marR="670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3557220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2.</a:t>
                      </a:r>
                      <a:endParaRPr lang="en-US" sz="18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020" marR="670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599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PICK A SPECIFIC AREA / THEME</a:t>
                      </a:r>
                      <a:endParaRPr lang="en-US" sz="18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020" marR="670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5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dirty="0">
                        <a:solidFill>
                          <a:srgbClr val="FF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020" marR="670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5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9637768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020" marR="670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NON-VOLLEY ZONE DRILLS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020" marR="670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(dinks, volleys)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020" marR="670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20" marR="670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84396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020" marR="670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TRANSITION DRILLS</a:t>
                      </a:r>
                    </a:p>
                  </a:txBody>
                  <a:tcPr marL="67020" marR="670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(resets, volleys, overheads)</a:t>
                      </a:r>
                    </a:p>
                  </a:txBody>
                  <a:tcPr marL="67020" marR="670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20" marR="670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8389956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020" marR="670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BASELINE DRILLS</a:t>
                      </a:r>
                    </a:p>
                  </a:txBody>
                  <a:tcPr marL="67020" marR="670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(Serves, Returns, third shots)</a:t>
                      </a:r>
                    </a:p>
                  </a:txBody>
                  <a:tcPr marL="67020" marR="670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20" marR="670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8103451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020" marR="670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POINT PLAY</a:t>
                      </a:r>
                    </a:p>
                  </a:txBody>
                  <a:tcPr marL="67020" marR="670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(competition)</a:t>
                      </a:r>
                    </a:p>
                  </a:txBody>
                  <a:tcPr marL="67020" marR="670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20" marR="670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33643408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3.</a:t>
                      </a:r>
                    </a:p>
                  </a:txBody>
                  <a:tcPr marL="67020" marR="670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599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DRILLS TO USE</a:t>
                      </a:r>
                    </a:p>
                  </a:txBody>
                  <a:tcPr marL="67020" marR="670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5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rgbClr val="FF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(40 minutes)</a:t>
                      </a:r>
                      <a:endParaRPr lang="en-US" b="0" dirty="0">
                        <a:solidFill>
                          <a:srgbClr val="FF0000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67020" marR="670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5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3759394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Drill 1:</a:t>
                      </a:r>
                      <a:endParaRPr lang="en-US" sz="14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020" marR="670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 </a:t>
                      </a:r>
                      <a:endParaRPr lang="en-US" sz="11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020" marR="670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20" marR="670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1575675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Drill 2:</a:t>
                      </a:r>
                      <a:endParaRPr lang="en-US" sz="14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020" marR="670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206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 </a:t>
                      </a:r>
                      <a:endParaRPr lang="en-US" sz="110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020" marR="670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20" marR="670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8423360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Drill 3:</a:t>
                      </a:r>
                      <a:endParaRPr lang="en-US" sz="14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020" marR="670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 </a:t>
                      </a:r>
                      <a:endParaRPr lang="en-US" sz="11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020" marR="670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20" marR="670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1331135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Drill 4:</a:t>
                      </a:r>
                    </a:p>
                  </a:txBody>
                  <a:tcPr marL="67020" marR="670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020" marR="670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4215685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Drill 5:</a:t>
                      </a:r>
                    </a:p>
                  </a:txBody>
                  <a:tcPr marL="67020" marR="670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020" marR="670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2647126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5. </a:t>
                      </a:r>
                      <a:endParaRPr lang="en-US" sz="18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020" marR="670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599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POINT PLAY </a:t>
                      </a:r>
                      <a:r>
                        <a:rPr lang="en-US" sz="1600" dirty="0">
                          <a:solidFill>
                            <a:srgbClr val="FF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(Optional)</a:t>
                      </a:r>
                      <a:endParaRPr lang="en-US" sz="1600" dirty="0">
                        <a:solidFill>
                          <a:srgbClr val="FF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020" marR="670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5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rgbClr val="FF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(10 minutes)</a:t>
                      </a:r>
                      <a:endParaRPr lang="en-US" b="0" dirty="0">
                        <a:solidFill>
                          <a:srgbClr val="FF0000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67020" marR="670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5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8683492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Drill 1:</a:t>
                      </a:r>
                      <a:endParaRPr lang="en-US" sz="14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020" marR="670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 </a:t>
                      </a:r>
                      <a:endParaRPr lang="en-US" sz="11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020" marR="670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20" marR="670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3117979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Drill 2:</a:t>
                      </a:r>
                      <a:endParaRPr lang="en-US" sz="14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020" marR="670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 </a:t>
                      </a:r>
                      <a:endParaRPr lang="en-US" sz="11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020" marR="670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20" marR="670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7149275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6. </a:t>
                      </a:r>
                      <a:endParaRPr lang="en-US" sz="18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020" marR="670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599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CLASS DISMISSAL 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(Homework &amp; Cool down)</a:t>
                      </a:r>
                      <a:endParaRPr lang="en-US" sz="16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020" marR="670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5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rgbClr val="FF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(2 minutes)</a:t>
                      </a:r>
                      <a:endParaRPr lang="en-US" b="0" dirty="0">
                        <a:solidFill>
                          <a:srgbClr val="FF0000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67020" marR="670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5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6506228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Assign</a:t>
                      </a:r>
                      <a:endParaRPr lang="en-US" sz="14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020" marR="670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 </a:t>
                      </a:r>
                      <a:endParaRPr lang="en-US" sz="11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020" marR="670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20" marR="670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3323315"/>
                  </a:ext>
                </a:extLst>
              </a:tr>
            </a:tbl>
          </a:graphicData>
        </a:graphic>
      </p:graphicFrame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BC885415-6346-18E7-657C-E17A79074168}"/>
              </a:ext>
            </a:extLst>
          </p:cNvPr>
          <p:cNvGraphicFramePr>
            <a:graphicFrameLocks noGrp="1"/>
          </p:cNvGraphicFramePr>
          <p:nvPr/>
        </p:nvGraphicFramePr>
        <p:xfrm>
          <a:off x="372827" y="596155"/>
          <a:ext cx="9312746" cy="50931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382050">
                  <a:extLst>
                    <a:ext uri="{9D8B030D-6E8A-4147-A177-3AD203B41FA5}">
                      <a16:colId xmlns:a16="http://schemas.microsoft.com/office/drawing/2014/main" val="656787440"/>
                    </a:ext>
                  </a:extLst>
                </a:gridCol>
                <a:gridCol w="3083668">
                  <a:extLst>
                    <a:ext uri="{9D8B030D-6E8A-4147-A177-3AD203B41FA5}">
                      <a16:colId xmlns:a16="http://schemas.microsoft.com/office/drawing/2014/main" val="991101905"/>
                    </a:ext>
                  </a:extLst>
                </a:gridCol>
                <a:gridCol w="2847028">
                  <a:extLst>
                    <a:ext uri="{9D8B030D-6E8A-4147-A177-3AD203B41FA5}">
                      <a16:colId xmlns:a16="http://schemas.microsoft.com/office/drawing/2014/main" val="404731932"/>
                    </a:ext>
                  </a:extLst>
                </a:gridCol>
              </a:tblGrid>
              <a:tr h="509317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Class:</a:t>
                      </a:r>
                    </a:p>
                  </a:txBody>
                  <a:tcPr marL="67020" marR="670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Date:</a:t>
                      </a:r>
                    </a:p>
                  </a:txBody>
                  <a:tcPr marL="67020" marR="670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>
                          <a:solidFill>
                            <a:srgbClr val="002060"/>
                          </a:solidFill>
                          <a:latin typeface="+mn-lt"/>
                          <a:cs typeface="Arial" panose="020B0604020202020204" pitchFamily="34" charset="0"/>
                        </a:rPr>
                        <a:t>Coach:</a:t>
                      </a:r>
                    </a:p>
                  </a:txBody>
                  <a:tcPr marL="67020" marR="670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9898608"/>
                  </a:ext>
                </a:extLst>
              </a:tr>
            </a:tbl>
          </a:graphicData>
        </a:graphic>
      </p:graphicFrame>
      <p:pic>
        <p:nvPicPr>
          <p:cNvPr id="4" name="Graphic 3" descr="Checkmark with solid fill">
            <a:extLst>
              <a:ext uri="{FF2B5EF4-FFF2-40B4-BE49-F238E27FC236}">
                <a16:creationId xmlns:a16="http://schemas.microsoft.com/office/drawing/2014/main" id="{8B3CC9B1-9C7C-6733-6748-79A8CDE712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71706" y="3022600"/>
            <a:ext cx="294532" cy="294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513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106</TotalTime>
  <Words>280</Words>
  <Application>Microsoft Office PowerPoint</Application>
  <PresentationFormat>Custom</PresentationFormat>
  <Paragraphs>98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Jorge Capestany</dc:creator>
  <cp:lastModifiedBy>Jorge Capestany</cp:lastModifiedBy>
  <cp:revision>29</cp:revision>
  <cp:lastPrinted>2024-01-05T04:00:03Z</cp:lastPrinted>
  <dcterms:created xsi:type="dcterms:W3CDTF">2024-01-03T19:10:13Z</dcterms:created>
  <dcterms:modified xsi:type="dcterms:W3CDTF">2024-01-05T04:33:19Z</dcterms:modified>
</cp:coreProperties>
</file>